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4" r:id="rId6"/>
    <p:sldId id="261" r:id="rId7"/>
    <p:sldId id="267" r:id="rId8"/>
    <p:sldId id="266" r:id="rId9"/>
    <p:sldId id="269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saborisovich" TargetMode="External"/><Relationship Id="rId2" Type="http://schemas.openxmlformats.org/officeDocument/2006/relationships/hyperlink" Target="mailto:Rovesnik2005@mail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4876" y="1357298"/>
            <a:ext cx="3886200" cy="3500461"/>
          </a:xfrm>
        </p:spPr>
        <p:txBody>
          <a:bodyPr>
            <a:normAutofit fontScale="90000"/>
          </a:bodyPr>
          <a:lstStyle/>
          <a:p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a_StamperRg&amp;Bt" pitchFamily="82" charset="-52"/>
                <a:cs typeface="Aparajita" pitchFamily="34" charset="0"/>
              </a:rPr>
              <a:t>Музыкальная студия </a:t>
            </a:r>
            <a:b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a_StamperRg&amp;Bt" pitchFamily="82" charset="-52"/>
                <a:cs typeface="Aparajita" pitchFamily="34" charset="0"/>
              </a:rPr>
            </a:b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a_StamperRg&amp;Bt" pitchFamily="82" charset="-52"/>
                <a:cs typeface="Aparajita" pitchFamily="34" charset="0"/>
              </a:rPr>
              <a:t/>
            </a:r>
            <a:b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a_StamperRg&amp;Bt" pitchFamily="82" charset="-52"/>
                <a:cs typeface="Aparajita" pitchFamily="34" charset="0"/>
              </a:rPr>
            </a:br>
            <a:r>
              <a:rPr lang="ru-RU" sz="3100" i="1" dirty="0" smtClean="0">
                <a:solidFill>
                  <a:schemeClr val="accent3">
                    <a:lumMod val="75000"/>
                  </a:schemeClr>
                </a:solidFill>
                <a:latin typeface="a_StamperRg&amp;Bt" pitchFamily="82" charset="-52"/>
                <a:cs typeface="Aparajita" pitchFamily="34" charset="0"/>
              </a:rPr>
              <a:t>как творческое</a:t>
            </a:r>
            <a:br>
              <a:rPr lang="ru-RU" sz="3100" i="1" dirty="0" smtClean="0">
                <a:solidFill>
                  <a:schemeClr val="accent3">
                    <a:lumMod val="75000"/>
                  </a:schemeClr>
                </a:solidFill>
                <a:latin typeface="a_StamperRg&amp;Bt" pitchFamily="82" charset="-52"/>
                <a:cs typeface="Aparajita" pitchFamily="34" charset="0"/>
              </a:rPr>
            </a:br>
            <a:r>
              <a:rPr lang="ru-RU" sz="3100" i="1" dirty="0" smtClean="0">
                <a:solidFill>
                  <a:schemeClr val="accent3">
                    <a:lumMod val="75000"/>
                  </a:schemeClr>
                </a:solidFill>
                <a:latin typeface="a_StamperRg&amp;Bt" pitchFamily="82" charset="-52"/>
                <a:cs typeface="Aparajita" pitchFamily="34" charset="0"/>
              </a:rPr>
              <a:t> общественное пространство 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a_StamperRg&amp;Bt" pitchFamily="82" charset="-52"/>
                <a:cs typeface="Aparajita" pitchFamily="34" charset="0"/>
              </a:rPr>
              <a:t/>
            </a:r>
            <a:b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a_StamperRg&amp;Bt" pitchFamily="82" charset="-52"/>
                <a:cs typeface="Aparajita" pitchFamily="34" charset="0"/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5643578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МАУ «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Молодёжно-досуговый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 центр «Ровесник»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 г. Заречный Пензенской области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en-US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28604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Конкурс лучших муниципальных практик,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реализуемых на территории присутствия Госкорпорации «Росатом» в 2019 г.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Содержимое 3" descr="0aSirBLEy_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3811583" cy="38115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54356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Ответственный за реализацию практики: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Трифонов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Андрей Борисович</a:t>
            </a:r>
          </a:p>
          <a:p>
            <a:pPr algn="ctr">
              <a:buNone/>
            </a:pPr>
            <a:endParaRPr lang="ru-RU" sz="19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1900" b="1" i="1" dirty="0" smtClean="0">
                <a:solidFill>
                  <a:schemeClr val="accent1">
                    <a:lumMod val="75000"/>
                  </a:schemeClr>
                </a:solidFill>
              </a:rPr>
              <a:t>директор МАУ МДЦ «Ровесник»</a:t>
            </a:r>
          </a:p>
          <a:p>
            <a:pPr algn="ctr">
              <a:buNone/>
            </a:pPr>
            <a:r>
              <a:rPr lang="ru-RU" sz="1900" b="1" i="1" dirty="0" smtClean="0">
                <a:solidFill>
                  <a:schemeClr val="accent1">
                    <a:lumMod val="75000"/>
                  </a:schemeClr>
                </a:solidFill>
              </a:rPr>
              <a:t>г. Заречный Пензенской области</a:t>
            </a:r>
          </a:p>
          <a:p>
            <a:pPr algn="ctr">
              <a:buNone/>
            </a:pPr>
            <a:endParaRPr lang="ru-RU" sz="1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Телефон: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8 (8412) 605910</a:t>
            </a:r>
          </a:p>
          <a:p>
            <a:pPr algn="ctr">
              <a:buNone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Электронная почта:</a:t>
            </a:r>
          </a:p>
          <a:p>
            <a:pPr algn="ctr">
              <a:buNone/>
            </a:pP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Rovesnik2005@mail.ru</a:t>
            </a:r>
            <a:endParaRPr lang="ru-RU" sz="20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20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1600" dirty="0" smtClean="0">
                <a:hlinkClick r:id="rId3"/>
              </a:rPr>
              <a:t>https://vk.com/saborisovich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Содержимое 8" descr="6JAG0pLb_H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714488"/>
            <a:ext cx="3428108" cy="3951288"/>
          </a:xfrm>
          <a:prstGeom prst="rect">
            <a:avLst/>
          </a:prstGeom>
        </p:spPr>
      </p:pic>
      <p:pic>
        <p:nvPicPr>
          <p:cNvPr id="5" name="Содержимое 5" descr="logo_lm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500042"/>
            <a:ext cx="2428892" cy="6897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74638"/>
            <a:ext cx="5329246" cy="86834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Возможности, которые позволили реализовать практику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4929222" cy="557214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Сведения о предпочтениях в сфере организации досуга различных социальных групп (данные соцопросов).</a:t>
            </a:r>
          </a:p>
          <a:p>
            <a:r>
              <a:rPr lang="ru-RU" dirty="0" smtClean="0"/>
              <a:t>Удобное месторасположение  здания МАУ «МДЦ «Ровесник». </a:t>
            </a:r>
          </a:p>
          <a:p>
            <a:r>
              <a:rPr lang="ru-RU" dirty="0" smtClean="0"/>
              <a:t>Наличие в МАУ «МДЦ «Ровесник» свободных помещений.</a:t>
            </a:r>
          </a:p>
          <a:p>
            <a:r>
              <a:rPr lang="ru-RU" dirty="0" smtClean="0"/>
              <a:t>Имеющаяся в учреждении материально-техническая база.</a:t>
            </a:r>
          </a:p>
          <a:p>
            <a:r>
              <a:rPr lang="ru-RU" dirty="0" smtClean="0"/>
              <a:t>Наличие профессиональных кадров.</a:t>
            </a:r>
          </a:p>
          <a:p>
            <a:r>
              <a:rPr lang="ru-RU" dirty="0" smtClean="0"/>
              <a:t>Наличие жителей, заинтересованных в работе студии: с начальным музыкальным образованием или желающих развивать свои музыкальные способности. Имеющийся у организаторов успешный опыт в создании общественных пространств на базе МАУ «МДЦ «Ровесник». </a:t>
            </a:r>
          </a:p>
          <a:p>
            <a:r>
              <a:rPr lang="ru-RU" dirty="0" smtClean="0"/>
              <a:t>Партнёрское сотрудничество с учреждениями  культуры, творческими коллективами, инициативными группами и лидерами общественных организаций. </a:t>
            </a:r>
          </a:p>
          <a:p>
            <a:r>
              <a:rPr lang="ru-RU" dirty="0" smtClean="0"/>
              <a:t>Поддержка городской Администрации, учредителя учреждения - Департамента культуры и молодёжной политики г. Заречного Пензенской области. </a:t>
            </a:r>
          </a:p>
          <a:p>
            <a:r>
              <a:rPr lang="ru-RU" dirty="0" smtClean="0"/>
              <a:t>Помощь добровольцев городского волонтёрского центра. </a:t>
            </a:r>
          </a:p>
          <a:p>
            <a:r>
              <a:rPr lang="ru-RU" dirty="0" smtClean="0"/>
              <a:t>Взаимодействие с городскими СМИ.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4" name="Содержимое 13" descr="g7vqFFdid7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57818" y="1357298"/>
            <a:ext cx="3466928" cy="2405596"/>
          </a:xfrm>
        </p:spPr>
      </p:pic>
      <p:pic>
        <p:nvPicPr>
          <p:cNvPr id="11" name="Содержимое 5" descr="logo_l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14290"/>
            <a:ext cx="2071702" cy="666750"/>
          </a:xfrm>
          <a:prstGeom prst="rect">
            <a:avLst/>
          </a:prstGeom>
        </p:spPr>
      </p:pic>
      <p:pic>
        <p:nvPicPr>
          <p:cNvPr id="18" name="Содержимое 16" descr="MW06oqzVrG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4000504"/>
            <a:ext cx="3344106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6500858" cy="11430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Принципиальные подходы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mwFKZauWKu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214422"/>
            <a:ext cx="3715789" cy="2460567"/>
          </a:xfrm>
        </p:spPr>
      </p:pic>
      <p:pic>
        <p:nvPicPr>
          <p:cNvPr id="7" name="Содержимое 6" descr="X_m4RfYFfo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3857628"/>
            <a:ext cx="3823855" cy="2543695"/>
          </a:xfrm>
        </p:spPr>
      </p:pic>
      <p:sp>
        <p:nvSpPr>
          <p:cNvPr id="12" name="Текст 11"/>
          <p:cNvSpPr>
            <a:spLocks noGrp="1"/>
          </p:cNvSpPr>
          <p:nvPr>
            <p:ph type="body" sz="half" idx="4294967295"/>
          </p:nvPr>
        </p:nvSpPr>
        <p:spPr>
          <a:xfrm>
            <a:off x="428596" y="1435100"/>
            <a:ext cx="4286280" cy="4691063"/>
          </a:xfrm>
        </p:spPr>
        <p:txBody>
          <a:bodyPr>
            <a:normAutofit fontScale="92500"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Изучаем и анализируем 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Создаём  уникальный интерьер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Организуем комфортную зону для проведения досуга  и живого общения</a:t>
            </a:r>
          </a:p>
          <a:p>
            <a:pPr lvl="0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Сотрудничаем с профессионалами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Обеспечиваем  доступность пространства 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Используем потенциал каждого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Стимулируем активность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Информируем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Привлекаем добровольцев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Популяризируем</a:t>
            </a:r>
          </a:p>
          <a:p>
            <a:pPr lvl="0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Проводим анализ окружающей среды 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 Оцениваем себя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Распространяем  опыт</a:t>
            </a:r>
          </a:p>
          <a:p>
            <a:pPr lvl="0"/>
            <a:endParaRPr lang="ru-RU" sz="1600" dirty="0" smtClean="0"/>
          </a:p>
          <a:p>
            <a:pPr lvl="0"/>
            <a:endParaRPr lang="ru-RU" sz="1600" b="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Содержимое 5" descr="logo_lm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85728"/>
            <a:ext cx="2000264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643734" cy="57150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Действия по развертыванию практики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3571868" y="928670"/>
            <a:ext cx="5214974" cy="557216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Изучение общественного мнения о целесообразности открытия студии, её миссии</a:t>
            </a:r>
          </a:p>
          <a:p>
            <a:r>
              <a:rPr lang="ru-RU" dirty="0" smtClean="0"/>
              <a:t>Поиск руководителей студии, проведение переговоров и заключение договоров</a:t>
            </a:r>
          </a:p>
          <a:p>
            <a:r>
              <a:rPr lang="ru-RU" dirty="0" smtClean="0"/>
              <a:t>Приобретение оборудования</a:t>
            </a:r>
          </a:p>
          <a:p>
            <a:r>
              <a:rPr lang="ru-RU" dirty="0" smtClean="0"/>
              <a:t>Оформление интерьера студии</a:t>
            </a:r>
          </a:p>
          <a:p>
            <a:r>
              <a:rPr lang="ru-RU" dirty="0" smtClean="0"/>
              <a:t>Разработка положения о деятельности студии и предоставляемых услугах  </a:t>
            </a:r>
          </a:p>
          <a:p>
            <a:r>
              <a:rPr lang="ru-RU" dirty="0" smtClean="0"/>
              <a:t>Разработка программ обучения, планов занятий  и перспективного плана работы</a:t>
            </a:r>
          </a:p>
          <a:p>
            <a:r>
              <a:rPr lang="ru-RU" dirty="0" smtClean="0"/>
              <a:t>Организация  и проведение индивидуальных занятий и репетиций </a:t>
            </a:r>
          </a:p>
          <a:p>
            <a:r>
              <a:rPr lang="ru-RU" dirty="0" smtClean="0"/>
              <a:t>Популяризация деятельности студии, в том числе с использованием Интернет</a:t>
            </a:r>
          </a:p>
          <a:p>
            <a:r>
              <a:rPr lang="ru-RU" dirty="0" smtClean="0"/>
              <a:t>Проведение «</a:t>
            </a:r>
            <a:r>
              <a:rPr lang="ru-RU" dirty="0" err="1" smtClean="0"/>
              <a:t>квартирников</a:t>
            </a:r>
            <a:r>
              <a:rPr lang="ru-RU" dirty="0" smtClean="0"/>
              <a:t>», отчётных концертов студии в молодёжной гостиной</a:t>
            </a:r>
          </a:p>
          <a:p>
            <a:r>
              <a:rPr lang="ru-RU" dirty="0" smtClean="0"/>
              <a:t>          Участие в городских  и региональных мероприятиях,  различных музыкальных конкурсах, фестивалях  и пр. </a:t>
            </a:r>
          </a:p>
          <a:p>
            <a:r>
              <a:rPr lang="ru-RU" dirty="0" smtClean="0"/>
              <a:t>Ведение отчётной документации </a:t>
            </a:r>
          </a:p>
          <a:p>
            <a:r>
              <a:rPr lang="ru-RU" dirty="0" smtClean="0"/>
              <a:t>Поиск внебюджетных средств (участие в конкурсе грантов) для  обеспечения доступности студии для всех категорий населения</a:t>
            </a:r>
          </a:p>
          <a:p>
            <a:r>
              <a:rPr lang="ru-RU" dirty="0" smtClean="0"/>
              <a:t>Мониторинг эффективности работы студии  </a:t>
            </a:r>
          </a:p>
          <a:p>
            <a:r>
              <a:rPr lang="ru-RU" dirty="0" smtClean="0"/>
              <a:t>Сбор предложений по улучшению деятельности студии</a:t>
            </a:r>
          </a:p>
          <a:p>
            <a:r>
              <a:rPr lang="ru-RU" dirty="0" smtClean="0"/>
              <a:t>Описание имеющегося опыта </a:t>
            </a:r>
          </a:p>
          <a:p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2" name="Содержимое 5" descr="logo_lm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857420" cy="689741"/>
          </a:xfrm>
          <a:prstGeom prst="rect">
            <a:avLst/>
          </a:prstGeom>
        </p:spPr>
      </p:pic>
      <p:pic>
        <p:nvPicPr>
          <p:cNvPr id="17" name="Содержимое 10" descr="LfTiczdFPj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57158" y="1285860"/>
            <a:ext cx="3214710" cy="5072098"/>
          </a:xfrm>
        </p:spPr>
      </p:pic>
      <p:pic>
        <p:nvPicPr>
          <p:cNvPr id="9" name="Содержимое 4" descr="LfTiczdFPj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214422"/>
            <a:ext cx="3259133" cy="48887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286544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Необходимые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ресурсы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LQ0mZ3Li2U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071546"/>
            <a:ext cx="4329114" cy="4920708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143504" y="1600200"/>
            <a:ext cx="3543296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Кадровое обеспечение</a:t>
            </a:r>
          </a:p>
          <a:p>
            <a:r>
              <a:rPr lang="ru-RU" dirty="0" smtClean="0"/>
              <a:t> Наличие помещения</a:t>
            </a:r>
          </a:p>
          <a:p>
            <a:r>
              <a:rPr lang="ru-RU" dirty="0" smtClean="0"/>
              <a:t> Финансовые средства</a:t>
            </a:r>
          </a:p>
          <a:p>
            <a:r>
              <a:rPr lang="ru-RU" dirty="0" smtClean="0"/>
              <a:t>Добровольцы</a:t>
            </a:r>
          </a:p>
          <a:p>
            <a:r>
              <a:rPr lang="ru-RU" dirty="0" smtClean="0"/>
              <a:t>Мини типография</a:t>
            </a:r>
          </a:p>
          <a:p>
            <a:r>
              <a:rPr lang="ru-RU" dirty="0" smtClean="0"/>
              <a:t>Компьютер с выходом в Интернет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Содержимое 5" descr="logo_l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1857420" cy="6897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5429288" cy="72547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Стейкхолдеры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82" y="857233"/>
            <a:ext cx="4572032" cy="1928825"/>
          </a:xfrm>
        </p:spPr>
        <p:txBody>
          <a:bodyPr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Несовершеннолетние  жители  (14 - 18 лет) </a:t>
            </a:r>
          </a:p>
          <a:p>
            <a:pPr lvl="0"/>
            <a:r>
              <a:rPr lang="ru-RU" sz="1200" dirty="0" smtClean="0"/>
              <a:t>В том числе: </a:t>
            </a:r>
          </a:p>
          <a:p>
            <a:pPr lvl="0"/>
            <a:r>
              <a:rPr lang="ru-RU" sz="1200" dirty="0" smtClean="0"/>
              <a:t>- дети из многодетных семей;</a:t>
            </a:r>
          </a:p>
          <a:p>
            <a:pPr lvl="0"/>
            <a:r>
              <a:rPr lang="ru-RU" sz="1200" dirty="0" smtClean="0"/>
              <a:t>- дети-сироты и дети, оставшиеся без попечения родителей;</a:t>
            </a:r>
          </a:p>
          <a:p>
            <a:pPr lvl="0"/>
            <a:r>
              <a:rPr lang="ru-RU" sz="1200" dirty="0" smtClean="0"/>
              <a:t>–подростки, находящиеся в конфликте с законом;</a:t>
            </a:r>
          </a:p>
          <a:p>
            <a:pPr lvl="0"/>
            <a:r>
              <a:rPr lang="ru-RU" sz="1200" dirty="0" smtClean="0"/>
              <a:t>– дети с ограниченными возможностями здоровья;</a:t>
            </a:r>
          </a:p>
          <a:p>
            <a:r>
              <a:rPr lang="ru-RU" sz="1200" dirty="0" smtClean="0"/>
              <a:t>–подростки, находящиеся на межведомственном учёте из семей в социально-опасном положении.</a:t>
            </a:r>
          </a:p>
        </p:txBody>
      </p:sp>
      <p:pic>
        <p:nvPicPr>
          <p:cNvPr id="4" name="Содержимое 3" descr="DiMbwugJpd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2786058"/>
            <a:ext cx="4143404" cy="2819501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072066" y="3643314"/>
            <a:ext cx="3643338" cy="1928826"/>
          </a:xfrm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 Жители города от 18 лет и старше</a:t>
            </a:r>
          </a:p>
          <a:p>
            <a:pPr lvl="0"/>
            <a:r>
              <a:rPr lang="ru-RU" sz="1300" dirty="0" smtClean="0"/>
              <a:t> </a:t>
            </a:r>
            <a:r>
              <a:rPr lang="ru-RU" sz="1200" dirty="0" smtClean="0"/>
              <a:t>Среди них: </a:t>
            </a:r>
          </a:p>
          <a:p>
            <a:r>
              <a:rPr lang="ru-RU" sz="1200" dirty="0" smtClean="0"/>
              <a:t>-молодежь и студенты;</a:t>
            </a:r>
          </a:p>
          <a:p>
            <a:r>
              <a:rPr lang="ru-RU" sz="1200" dirty="0" smtClean="0"/>
              <a:t>- многодетные семьи;</a:t>
            </a:r>
          </a:p>
          <a:p>
            <a:r>
              <a:rPr lang="ru-RU" sz="1200" dirty="0" smtClean="0"/>
              <a:t>- временно безработные;</a:t>
            </a:r>
          </a:p>
          <a:p>
            <a:r>
              <a:rPr lang="ru-RU" sz="1200" dirty="0" smtClean="0"/>
              <a:t>– пенсионеры;</a:t>
            </a:r>
          </a:p>
          <a:p>
            <a:r>
              <a:rPr lang="ru-RU" sz="1200" dirty="0" smtClean="0"/>
              <a:t>- люди с ограниченными возможностями здоровья.</a:t>
            </a:r>
            <a:endParaRPr lang="ru-RU" sz="1200" dirty="0"/>
          </a:p>
        </p:txBody>
      </p:sp>
      <p:pic>
        <p:nvPicPr>
          <p:cNvPr id="8" name="Содержимое 7" descr="IA9UB7Wdpbk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000108"/>
            <a:ext cx="3786214" cy="2677676"/>
          </a:xfrm>
        </p:spPr>
      </p:pic>
      <p:pic>
        <p:nvPicPr>
          <p:cNvPr id="9" name="Содержимое 5" descr="logo_lm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290"/>
            <a:ext cx="1857420" cy="68974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5720" y="5715016"/>
            <a:ext cx="4214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Департамент культуры и молодёжной политики г. Заречный Пензенской области, </a:t>
            </a:r>
            <a:r>
              <a:rPr lang="ru-RU" sz="1600" dirty="0" smtClean="0"/>
              <a:t>подведомственные ему учреждения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5072066" y="5591320"/>
            <a:ext cx="3786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Администрация ЗАТО  г. Заречного Пензенской области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Городские СМИ</a:t>
            </a:r>
          </a:p>
          <a:p>
            <a:pPr>
              <a:buFont typeface="Arial" pitchFamily="34" charset="0"/>
              <a:buChar char="•"/>
            </a:pP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571480"/>
            <a:ext cx="6357982" cy="71438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Затраты  на реализацию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Печать опросных листов для соцопросов</a:t>
            </a:r>
          </a:p>
          <a:p>
            <a:r>
              <a:rPr lang="ru-RU" dirty="0" smtClean="0"/>
              <a:t>Ремонтные работы в помещениях</a:t>
            </a:r>
          </a:p>
          <a:p>
            <a:r>
              <a:rPr lang="ru-RU" dirty="0" smtClean="0"/>
              <a:t>Приобретение мебели</a:t>
            </a:r>
          </a:p>
          <a:p>
            <a:r>
              <a:rPr lang="ru-RU" dirty="0" smtClean="0"/>
              <a:t>Приобретение напольного покрытия «Газон»</a:t>
            </a:r>
          </a:p>
          <a:p>
            <a:r>
              <a:rPr lang="ru-RU" dirty="0" smtClean="0"/>
              <a:t>Приобретение музыкального оборудования</a:t>
            </a:r>
          </a:p>
          <a:p>
            <a:r>
              <a:rPr lang="ru-RU" dirty="0" smtClean="0"/>
              <a:t>Оплата труда руководителям студии</a:t>
            </a:r>
          </a:p>
          <a:p>
            <a:r>
              <a:rPr lang="ru-RU" dirty="0" smtClean="0"/>
              <a:t>Рекламно-издательская деятельность </a:t>
            </a:r>
          </a:p>
          <a:p>
            <a:r>
              <a:rPr lang="ru-RU" dirty="0" smtClean="0"/>
              <a:t>Оформление сцены для концертов</a:t>
            </a:r>
          </a:p>
          <a:p>
            <a:r>
              <a:rPr lang="ru-RU" dirty="0" smtClean="0"/>
              <a:t>Транспортные расходы (доставка музыкальных инструментов, реквизита для выступлений)</a:t>
            </a:r>
          </a:p>
          <a:p>
            <a:r>
              <a:rPr lang="ru-RU" dirty="0" smtClean="0"/>
              <a:t>Канцелярские расходы</a:t>
            </a:r>
          </a:p>
          <a:p>
            <a:endParaRPr lang="ru-RU" dirty="0"/>
          </a:p>
        </p:txBody>
      </p:sp>
      <p:pic>
        <p:nvPicPr>
          <p:cNvPr id="11" name="Содержимое 5" descr="logo_lm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857420" cy="689741"/>
          </a:xfrm>
          <a:prstGeom prst="rect">
            <a:avLst/>
          </a:prstGeom>
        </p:spPr>
      </p:pic>
      <p:pic>
        <p:nvPicPr>
          <p:cNvPr id="13" name="Содержимое 4" descr="cMZ6FRtw7UM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472" y="1214422"/>
            <a:ext cx="3714776" cy="498317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6643734" cy="7143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Результаты проекта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28596" y="1000108"/>
            <a:ext cx="4000528" cy="257176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b="0" dirty="0" smtClean="0">
                <a:solidFill>
                  <a:schemeClr val="accent1">
                    <a:lumMod val="75000"/>
                  </a:schemeClr>
                </a:solidFill>
              </a:rPr>
              <a:t>В студии ежемесячно занимаются более 40 человек, из них 8 несовершеннолетних.</a:t>
            </a:r>
          </a:p>
          <a:p>
            <a:pPr>
              <a:buFont typeface="Arial" pitchFamily="34" charset="0"/>
              <a:buChar char="•"/>
            </a:pPr>
            <a:r>
              <a:rPr lang="ru-RU" sz="1800" b="0" dirty="0" smtClean="0">
                <a:solidFill>
                  <a:schemeClr val="accent1">
                    <a:lumMod val="75000"/>
                  </a:schemeClr>
                </a:solidFill>
              </a:rPr>
              <a:t> За время деятельности студии её посетили более 540 человек. </a:t>
            </a:r>
          </a:p>
          <a:p>
            <a:pPr>
              <a:buFont typeface="Arial" pitchFamily="34" charset="0"/>
              <a:buChar char="•"/>
            </a:pPr>
            <a:r>
              <a:rPr lang="ru-RU" sz="1800" b="0" dirty="0" smtClean="0">
                <a:solidFill>
                  <a:schemeClr val="accent1">
                    <a:lumMod val="75000"/>
                  </a:schemeClr>
                </a:solidFill>
              </a:rPr>
              <a:t>Зрителями 22  мероприятий стали более 3500 человек.</a:t>
            </a:r>
          </a:p>
          <a:p>
            <a:pPr>
              <a:buFont typeface="Arial" pitchFamily="34" charset="0"/>
              <a:buChar char="•"/>
            </a:pPr>
            <a:endParaRPr lang="ru-RU" sz="1600" b="0" dirty="0"/>
          </a:p>
        </p:txBody>
      </p:sp>
      <p:pic>
        <p:nvPicPr>
          <p:cNvPr id="7" name="Содержимое 6" descr="PXIdkmbyY6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3714752"/>
            <a:ext cx="4040188" cy="2676625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 flipV="1">
            <a:off x="5286380" y="2174875"/>
            <a:ext cx="3400420" cy="18255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Содержимое 5" descr="IlkaezgHeq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928670"/>
            <a:ext cx="3898899" cy="2687149"/>
          </a:xfrm>
        </p:spPr>
      </p:pic>
      <p:pic>
        <p:nvPicPr>
          <p:cNvPr id="10" name="Содержимое 5" descr="logo_lm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290"/>
            <a:ext cx="1857420" cy="68974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86314" y="3929066"/>
            <a:ext cx="4000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Создано нескольких групп в соцсетях, для 670 участников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Организовано 1 анкетирование и  2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блиц-опроса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Проведено 12 дискуссионных площадок ;  2  семинара для 76 человек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6572296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Перспективы развития студии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>
          <a:xfrm>
            <a:off x="5143504" y="1428736"/>
            <a:ext cx="3543296" cy="469742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В перспективе планируется:</a:t>
            </a:r>
          </a:p>
          <a:p>
            <a:r>
              <a:rPr lang="ru-RU" dirty="0" smtClean="0"/>
              <a:t>- приобрести для студии оборудование для звукозаписи, что расширит перечень услуг и приведёт к увеличению числа посетителей;</a:t>
            </a:r>
          </a:p>
          <a:p>
            <a:r>
              <a:rPr lang="ru-RU" dirty="0" smtClean="0"/>
              <a:t>- увеличить штат педагогов;</a:t>
            </a:r>
          </a:p>
          <a:p>
            <a:r>
              <a:rPr lang="ru-RU" dirty="0" smtClean="0"/>
              <a:t>- приобрести дополнительно музыкальные инструменты;</a:t>
            </a:r>
          </a:p>
          <a:p>
            <a:r>
              <a:rPr lang="ru-RU" dirty="0" smtClean="0"/>
              <a:t>- организовывать платные концерты;</a:t>
            </a:r>
          </a:p>
          <a:p>
            <a:r>
              <a:rPr lang="ru-RU" dirty="0" smtClean="0"/>
              <a:t>- предоставить местным дизайнерам возможность разрабатывать дизайн футболок или сувениров с логотипом студии, выплачивая им процент от продаж.</a:t>
            </a:r>
          </a:p>
          <a:p>
            <a:endParaRPr lang="ru-RU" dirty="0"/>
          </a:p>
        </p:txBody>
      </p:sp>
      <p:pic>
        <p:nvPicPr>
          <p:cNvPr id="7" name="Содержимое 5" descr="logo_lm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857420" cy="689741"/>
          </a:xfrm>
          <a:prstGeom prst="rect">
            <a:avLst/>
          </a:prstGeom>
        </p:spPr>
      </p:pic>
      <p:pic>
        <p:nvPicPr>
          <p:cNvPr id="22" name="Содержимое 3" descr="N3rBkrybzXw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500174"/>
            <a:ext cx="4186238" cy="464347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637</Words>
  <PresentationFormat>Экран (4:3)</PresentationFormat>
  <Paragraphs>110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Музыкальная студия   как творческое  общественное пространство    </vt:lpstr>
      <vt:lpstr>Возможности, которые позволили реализовать практику</vt:lpstr>
      <vt:lpstr>Принципиальные подходы</vt:lpstr>
      <vt:lpstr>       Действия по развертыванию практики</vt:lpstr>
      <vt:lpstr>Необходимые  ресурсы </vt:lpstr>
      <vt:lpstr>Стейкхолдеры</vt:lpstr>
      <vt:lpstr>Затраты  на реализацию : </vt:lpstr>
      <vt:lpstr>Результаты проекта </vt:lpstr>
      <vt:lpstr>Перспективы развития студии</vt:lpstr>
      <vt:lpstr>Ответственный за реализацию практики: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МАУ «МДЦ «Ровесник» г. Заречный Пензенской области       «Молодёжная гостиная - центр развития инициативы»    </dc:title>
  <dc:creator>Администратор</dc:creator>
  <cp:lastModifiedBy>Администратор</cp:lastModifiedBy>
  <cp:revision>21</cp:revision>
  <dcterms:created xsi:type="dcterms:W3CDTF">2017-08-03T13:34:38Z</dcterms:created>
  <dcterms:modified xsi:type="dcterms:W3CDTF">2019-07-15T17:40:42Z</dcterms:modified>
</cp:coreProperties>
</file>